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65938" cy="9998075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ato Black" panose="020F0502020204030203" pitchFamily="34" charset="0"/>
      <p:bold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iYRbrelK1pcOGH9Llfab4QhzHS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ADE54F-2406-4708-AE38-F8147A081984}" v="3" dt="2020-04-18T14:30:24.2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customschemas.google.com/relationships/presentationmetadata" Target="meta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tair Strayton" userId="54cf08bdfc25132b" providerId="LiveId" clId="{82ADE54F-2406-4708-AE38-F8147A081984}"/>
    <pc:docChg chg="custSel modSld">
      <pc:chgData name="Alistair Strayton" userId="54cf08bdfc25132b" providerId="LiveId" clId="{82ADE54F-2406-4708-AE38-F8147A081984}" dt="2020-04-18T14:31:04.870" v="14" actId="478"/>
      <pc:docMkLst>
        <pc:docMk/>
      </pc:docMkLst>
      <pc:sldChg chg="addSp delSp modSp">
        <pc:chgData name="Alistair Strayton" userId="54cf08bdfc25132b" providerId="LiveId" clId="{82ADE54F-2406-4708-AE38-F8147A081984}" dt="2020-04-18T14:31:04.870" v="14" actId="478"/>
        <pc:sldMkLst>
          <pc:docMk/>
          <pc:sldMk cId="0" sldId="256"/>
        </pc:sldMkLst>
        <pc:spChg chg="mod">
          <ac:chgData name="Alistair Strayton" userId="54cf08bdfc25132b" providerId="LiveId" clId="{82ADE54F-2406-4708-AE38-F8147A081984}" dt="2020-04-18T14:30:40.881" v="9" actId="14100"/>
          <ac:spMkLst>
            <pc:docMk/>
            <pc:sldMk cId="0" sldId="256"/>
            <ac:spMk id="89" creationId="{00000000-0000-0000-0000-000000000000}"/>
          </ac:spMkLst>
        </pc:spChg>
        <pc:spChg chg="mod">
          <ac:chgData name="Alistair Strayton" userId="54cf08bdfc25132b" providerId="LiveId" clId="{82ADE54F-2406-4708-AE38-F8147A081984}" dt="2020-04-18T14:30:34.954" v="7" actId="1076"/>
          <ac:spMkLst>
            <pc:docMk/>
            <pc:sldMk cId="0" sldId="256"/>
            <ac:spMk id="91" creationId="{00000000-0000-0000-0000-000000000000}"/>
          </ac:spMkLst>
        </pc:spChg>
        <pc:spChg chg="mod">
          <ac:chgData name="Alistair Strayton" userId="54cf08bdfc25132b" providerId="LiveId" clId="{82ADE54F-2406-4708-AE38-F8147A081984}" dt="2020-04-18T14:30:37.226" v="8" actId="1076"/>
          <ac:spMkLst>
            <pc:docMk/>
            <pc:sldMk cId="0" sldId="256"/>
            <ac:spMk id="96" creationId="{00000000-0000-0000-0000-000000000000}"/>
          </ac:spMkLst>
        </pc:spChg>
        <pc:spChg chg="mod">
          <ac:chgData name="Alistair Strayton" userId="54cf08bdfc25132b" providerId="LiveId" clId="{82ADE54F-2406-4708-AE38-F8147A081984}" dt="2020-04-18T14:30:53.130" v="11" actId="14100"/>
          <ac:spMkLst>
            <pc:docMk/>
            <pc:sldMk cId="0" sldId="256"/>
            <ac:spMk id="100" creationId="{00000000-0000-0000-0000-000000000000}"/>
          </ac:spMkLst>
        </pc:spChg>
        <pc:picChg chg="add mod">
          <ac:chgData name="Alistair Strayton" userId="54cf08bdfc25132b" providerId="LiveId" clId="{82ADE54F-2406-4708-AE38-F8147A081984}" dt="2020-04-18T14:30:24.237" v="5" actId="571"/>
          <ac:picMkLst>
            <pc:docMk/>
            <pc:sldMk cId="0" sldId="256"/>
            <ac:picMk id="15" creationId="{53E2696B-F310-4F8D-ADE7-9AB8861C6538}"/>
          </ac:picMkLst>
        </pc:picChg>
        <pc:picChg chg="mod">
          <ac:chgData name="Alistair Strayton" userId="54cf08bdfc25132b" providerId="LiveId" clId="{82ADE54F-2406-4708-AE38-F8147A081984}" dt="2020-04-18T14:31:01.238" v="13" actId="14100"/>
          <ac:picMkLst>
            <pc:docMk/>
            <pc:sldMk cId="0" sldId="256"/>
            <ac:picMk id="88" creationId="{00000000-0000-0000-0000-000000000000}"/>
          </ac:picMkLst>
        </pc:picChg>
        <pc:picChg chg="del">
          <ac:chgData name="Alistair Strayton" userId="54cf08bdfc25132b" providerId="LiveId" clId="{82ADE54F-2406-4708-AE38-F8147A081984}" dt="2020-04-18T14:31:04.870" v="14" actId="478"/>
          <ac:picMkLst>
            <pc:docMk/>
            <pc:sldMk cId="0" sldId="256"/>
            <ac:picMk id="92" creationId="{00000000-0000-0000-0000-000000000000}"/>
          </ac:picMkLst>
        </pc:picChg>
        <pc:picChg chg="mod">
          <ac:chgData name="Alistair Strayton" userId="54cf08bdfc25132b" providerId="LiveId" clId="{82ADE54F-2406-4708-AE38-F8147A081984}" dt="2020-04-18T14:30:55.522" v="12" actId="14100"/>
          <ac:picMkLst>
            <pc:docMk/>
            <pc:sldMk cId="0" sldId="256"/>
            <ac:picMk id="9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5240" cy="50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9109" y="0"/>
            <a:ext cx="2975240" cy="50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4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6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7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7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8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8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PsHHKwtXQU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xplorify.wellcome.ac.uk/en/activities/odd-one-out/sources-of-ligh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One glowing light bulb in sea of unlit bulbs"/>
          <p:cNvPicPr preferRelativeResize="0">
            <a:picLocks noGrp="1"/>
          </p:cNvPicPr>
          <p:nvPr>
            <p:ph type="body" idx="1"/>
          </p:nvPr>
        </p:nvPicPr>
        <p:blipFill>
          <a:blip r:embed="rId3"/>
          <a:srcRect/>
          <a:stretch/>
        </p:blipFill>
        <p:spPr>
          <a:xfrm flipH="1">
            <a:off x="3340359" y="466821"/>
            <a:ext cx="8851641" cy="592435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-19050" y="30500"/>
            <a:ext cx="6706177" cy="6824678"/>
          </a:xfrm>
          <a:custGeom>
            <a:avLst/>
            <a:gdLst/>
            <a:ahLst/>
            <a:cxnLst/>
            <a:rect l="l" t="t" r="r" b="b"/>
            <a:pathLst>
              <a:path w="5265336" h="7355394" extrusionOk="0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722630" y="641564"/>
            <a:ext cx="54229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Light</a:t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722630" y="1510695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 h="120000" extrusionOk="0">
                <a:moveTo>
                  <a:pt x="0" y="0"/>
                </a:moveTo>
                <a:lnTo>
                  <a:pt x="810006" y="0"/>
                </a:lnTo>
              </a:path>
            </a:pathLst>
          </a:cu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" descr="A picture containing drawing, ligh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/>
          <p:nvPr/>
        </p:nvSpPr>
        <p:spPr>
          <a:xfrm>
            <a:off x="0" y="28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717550" y="1733158"/>
            <a:ext cx="54229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1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Exploring sources of light</a:t>
            </a:r>
            <a:endParaRPr dirty="0"/>
          </a:p>
        </p:txBody>
      </p:sp>
      <p:sp>
        <p:nvSpPr>
          <p:cNvPr id="97" name="Google Shape;97;p1"/>
          <p:cNvSpPr txBox="1"/>
          <p:nvPr/>
        </p:nvSpPr>
        <p:spPr>
          <a:xfrm>
            <a:off x="717550" y="5439710"/>
            <a:ext cx="54229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 3 / Key Stage 2 </a:t>
            </a:r>
            <a:b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 7-8</a:t>
            </a:r>
            <a:endParaRPr/>
          </a:p>
        </p:txBody>
      </p:sp>
      <p:grpSp>
        <p:nvGrpSpPr>
          <p:cNvPr id="98" name="Google Shape;98;p1"/>
          <p:cNvGrpSpPr/>
          <p:nvPr/>
        </p:nvGrpSpPr>
        <p:grpSpPr>
          <a:xfrm>
            <a:off x="7423727" y="466820"/>
            <a:ext cx="4490107" cy="6245295"/>
            <a:chOff x="7416011" y="641565"/>
            <a:chExt cx="4228298" cy="5918097"/>
          </a:xfrm>
        </p:grpSpPr>
        <p:pic>
          <p:nvPicPr>
            <p:cNvPr id="99" name="Google Shape;99;p1"/>
            <p:cNvPicPr preferRelativeResize="0"/>
            <p:nvPr/>
          </p:nvPicPr>
          <p:blipFill rotWithShape="1">
            <a:blip r:embed="rId5">
              <a:alphaModFix amt="85000"/>
            </a:blip>
            <a:srcRect/>
            <a:stretch/>
          </p:blipFill>
          <p:spPr>
            <a:xfrm>
              <a:off x="7416011" y="641565"/>
              <a:ext cx="4228298" cy="56563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Google Shape;100;p1"/>
            <p:cNvSpPr txBox="1"/>
            <p:nvPr/>
          </p:nvSpPr>
          <p:spPr>
            <a:xfrm>
              <a:off x="7559836" y="697498"/>
              <a:ext cx="3816952" cy="5862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For parents and carers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i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Thank you for supporting your child’s learning in science.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i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Before the session: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Please read slide 2 so you know what your child learning and what you need to get ready.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As an alternative to lined paper, slide 5 may be printed for your child to record on.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i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During the session: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Share the learning intentions on slide 2.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Support your child with the main activities on slides 3 &amp; 4, as needed. 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Slide 6 is a further, optional activity.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Slide 7 has a glossary of key terms.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i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Reviewing with your child: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Slide 8 gives an idea of what your child may produce.</a:t>
              </a:r>
              <a:endParaRPr dirty="0"/>
            </a:p>
            <a:p>
              <a:pPr marL="2857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>
            <a:spLocks noGrp="1"/>
          </p:cNvSpPr>
          <p:nvPr>
            <p:ph type="body" idx="1"/>
          </p:nvPr>
        </p:nvSpPr>
        <p:spPr>
          <a:xfrm>
            <a:off x="838200" y="1644140"/>
            <a:ext cx="5181600" cy="313640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Learning e.g.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objects, for example, the sun, a lit light bulb and a burning candle are sources of light.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Objects are easier to see if there is more light.</a:t>
            </a:r>
            <a:endParaRPr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</p:txBody>
      </p:sp>
      <p:sp>
        <p:nvSpPr>
          <p:cNvPr id="107" name="Google Shape;107;p2"/>
          <p:cNvSpPr txBox="1"/>
          <p:nvPr/>
        </p:nvSpPr>
        <p:spPr>
          <a:xfrm>
            <a:off x="6172202" y="1644140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Activities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(pages 3-5): approx.30-40 mins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Use lined paper, ruler and pencil.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Alternatively, print page 5 as a worksheet.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Find out more…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(page 6): approx. 10 mins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Which light source is the odd one out?</a:t>
            </a:r>
            <a:endParaRPr/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838198" y="4997587"/>
            <a:ext cx="5181600" cy="117937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can…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identify which objects are sources of light and which reflect light.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2" descr="Notepad, Memo, Pencil, Writing, No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3172" y="2921234"/>
            <a:ext cx="835092" cy="80072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Light</a:t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Sources of light</a:t>
            </a: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117" name="Google Shape;117;p2" descr="A picture containing drawing, ligh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2" descr="A close up of a clock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9368" y="58854"/>
            <a:ext cx="1079500" cy="10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838200" y="1591799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Walk around your home and jot down any light sources you can see.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to think about: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it used for (its function)?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type of bulb is it?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colour is the light?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is it powered?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126" name="Google Shape;126;p3"/>
          <p:cNvSpPr txBox="1"/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128" name="Google Shape;128;p3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Explore, review, think, talk…. </a:t>
            </a:r>
            <a:endParaRPr/>
          </a:p>
        </p:txBody>
      </p:sp>
      <p:sp>
        <p:nvSpPr>
          <p:cNvPr id="131" name="Google Shape;131;p3"/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‘light’ is your home?</a:t>
            </a:r>
            <a:endParaRPr/>
          </a:p>
        </p:txBody>
      </p:sp>
      <p:sp>
        <p:nvSpPr>
          <p:cNvPr id="132" name="Google Shape;132;p3"/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(10 minutes)</a:t>
            </a:r>
            <a:endParaRPr/>
          </a:p>
        </p:txBody>
      </p:sp>
      <p:sp>
        <p:nvSpPr>
          <p:cNvPr id="133" name="Google Shape;133;p3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136" name="Google Shape;136;p3" descr="A picture containing drawing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"/>
          <p:cNvSpPr txBox="1"/>
          <p:nvPr/>
        </p:nvSpPr>
        <p:spPr>
          <a:xfrm>
            <a:off x="162727" y="6441335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3" descr="A close up of a cloc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368" y="58854"/>
            <a:ext cx="107950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56867" y="2190065"/>
            <a:ext cx="5012267" cy="3336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>
            <a:spLocks noGrp="1"/>
          </p:cNvSpPr>
          <p:nvPr>
            <p:ph type="body" idx="1"/>
          </p:nvPr>
        </p:nvSpPr>
        <p:spPr>
          <a:xfrm>
            <a:off x="838200" y="1626385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 this clip about light sources: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https://www.youtube.com/watch?v=1PsHHKwtXQU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sources of light did you see in the video?</a:t>
            </a:r>
            <a:endParaRPr/>
          </a:p>
        </p:txBody>
      </p:sp>
      <p:sp>
        <p:nvSpPr>
          <p:cNvPr id="146" name="Google Shape;146;p4"/>
          <p:cNvSpPr txBox="1"/>
          <p:nvPr/>
        </p:nvSpPr>
        <p:spPr>
          <a:xfrm>
            <a:off x="6172202" y="1626385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 light source emits beams of light.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Light sources allow us to see objects.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Light leaves a light source in straight lines.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We can see the world around us because of reflected light.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The Sun is our largest light source and emits light in all directions .</a:t>
            </a:r>
            <a:endParaRPr/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Watch, read, listen…</a:t>
            </a:r>
            <a:endParaRPr/>
          </a:p>
        </p:txBody>
      </p:sp>
      <p:sp>
        <p:nvSpPr>
          <p:cNvPr id="150" name="Google Shape;150;p4"/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light?</a:t>
            </a:r>
            <a:endParaRPr/>
          </a:p>
        </p:txBody>
      </p:sp>
      <p:sp>
        <p:nvSpPr>
          <p:cNvPr id="151" name="Google Shape;151;p4"/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(5 minutes)</a:t>
            </a:r>
            <a:endParaRPr/>
          </a:p>
        </p:txBody>
      </p:sp>
      <p:sp>
        <p:nvSpPr>
          <p:cNvPr id="152" name="Google Shape;152;p4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155" name="Google Shape;155;p4" descr="A picture containing drawing, ligh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"/>
          <p:cNvSpPr txBox="1"/>
          <p:nvPr/>
        </p:nvSpPr>
        <p:spPr>
          <a:xfrm>
            <a:off x="147782" y="6429352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pic>
        <p:nvPicPr>
          <p:cNvPr id="157" name="Google Shape;157;p4" descr="A close up of a clock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9368" y="58854"/>
            <a:ext cx="107950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4" descr="A close up of a person wearing a helme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41259" y="1774246"/>
            <a:ext cx="3775482" cy="2031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03724" y="4267111"/>
            <a:ext cx="3118557" cy="1677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>
            <a:spLocks noGrp="1"/>
          </p:cNvSpPr>
          <p:nvPr>
            <p:ph type="body" idx="1"/>
          </p:nvPr>
        </p:nvSpPr>
        <p:spPr>
          <a:xfrm>
            <a:off x="251534" y="257452"/>
            <a:ext cx="3317289" cy="622546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5"/>
              <a:buNone/>
            </a:pPr>
            <a:r>
              <a:rPr lang="en-GB" sz="2405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Instructions for Activity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405"/>
              <a:buChar char="•"/>
            </a:pPr>
            <a:r>
              <a:rPr lang="en-GB" sz="2405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Sort the images into two groups: </a:t>
            </a:r>
            <a:endParaRPr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2035"/>
              <a:buChar char="•"/>
            </a:pPr>
            <a:r>
              <a:rPr lang="en-GB" sz="2035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light source</a:t>
            </a:r>
            <a:endParaRPr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2035"/>
              <a:buChar char="•"/>
            </a:pPr>
            <a:r>
              <a:rPr lang="en-GB" sz="2035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reflects light</a:t>
            </a:r>
            <a:endParaRPr/>
          </a:p>
          <a:p>
            <a:pPr marL="685800" lvl="1" indent="-99377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35"/>
              <a:buNone/>
            </a:pPr>
            <a:endParaRPr sz="2035">
              <a:solidFill>
                <a:srgbClr val="7030A0"/>
              </a:solidFill>
            </a:endParaRPr>
          </a:p>
          <a:p>
            <a:pPr marL="685800" lvl="1" indent="-99377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35"/>
              <a:buNone/>
            </a:pPr>
            <a:endParaRPr sz="2035">
              <a:solidFill>
                <a:srgbClr val="7030A0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405"/>
              <a:buChar char="•"/>
            </a:pPr>
            <a:r>
              <a:rPr lang="en-GB" sz="2405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Can you think of any other sources of light to add to the group?</a:t>
            </a:r>
            <a:endParaRPr/>
          </a:p>
          <a:p>
            <a:pPr marL="228600" lvl="0" indent="-75882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5"/>
              <a:buNone/>
            </a:pPr>
            <a:endParaRPr sz="2405">
              <a:solidFill>
                <a:srgbClr val="7030A0"/>
              </a:solidFill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405"/>
              <a:buChar char="•"/>
            </a:pPr>
            <a:r>
              <a:rPr lang="en-GB" sz="2405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Do any of these surprise you? Why?</a:t>
            </a:r>
            <a:endParaRPr/>
          </a:p>
          <a:p>
            <a:pPr marL="685800" lvl="1" indent="-99377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35"/>
              <a:buNone/>
            </a:pPr>
            <a:endParaRPr sz="2035">
              <a:solidFill>
                <a:srgbClr val="7030A0"/>
              </a:solidFill>
            </a:endParaRPr>
          </a:p>
          <a:p>
            <a:pPr marL="685800" lvl="1" indent="-99377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35"/>
              <a:buNone/>
            </a:pPr>
            <a:endParaRPr sz="2035">
              <a:solidFill>
                <a:srgbClr val="7030A0"/>
              </a:solidFill>
            </a:endParaRPr>
          </a:p>
        </p:txBody>
      </p:sp>
      <p:sp>
        <p:nvSpPr>
          <p:cNvPr id="166" name="Google Shape;166;p5"/>
          <p:cNvSpPr txBox="1"/>
          <p:nvPr/>
        </p:nvSpPr>
        <p:spPr>
          <a:xfrm>
            <a:off x="3751487" y="146767"/>
            <a:ext cx="7712155" cy="657470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GB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Learning outcome: I can identify which objects are sources of light and which reflect light </a:t>
            </a:r>
            <a:endParaRPr/>
          </a:p>
        </p:txBody>
      </p:sp>
      <p:sp>
        <p:nvSpPr>
          <p:cNvPr id="167" name="Google Shape;167;p5"/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5" descr="A picture containing drawing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5"/>
          <p:cNvSpPr txBox="1"/>
          <p:nvPr/>
        </p:nvSpPr>
        <p:spPr>
          <a:xfrm>
            <a:off x="177916" y="6466169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" name="Google Shape;170;p5"/>
          <p:cNvGrpSpPr/>
          <p:nvPr/>
        </p:nvGrpSpPr>
        <p:grpSpPr>
          <a:xfrm>
            <a:off x="3826125" y="257452"/>
            <a:ext cx="1574412" cy="1047968"/>
            <a:chOff x="3826125" y="1080722"/>
            <a:chExt cx="1574412" cy="1047968"/>
          </a:xfrm>
        </p:grpSpPr>
        <p:pic>
          <p:nvPicPr>
            <p:cNvPr id="171" name="Google Shape;171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26125" y="1080722"/>
              <a:ext cx="1574412" cy="10479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p5"/>
            <p:cNvSpPr txBox="1"/>
            <p:nvPr/>
          </p:nvSpPr>
          <p:spPr>
            <a:xfrm>
              <a:off x="3983502" y="1723774"/>
              <a:ext cx="5341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Sun</a:t>
              </a:r>
              <a:endParaRPr/>
            </a:p>
          </p:txBody>
        </p:sp>
      </p:grpSp>
      <p:grpSp>
        <p:nvGrpSpPr>
          <p:cNvPr id="173" name="Google Shape;173;p5"/>
          <p:cNvGrpSpPr/>
          <p:nvPr/>
        </p:nvGrpSpPr>
        <p:grpSpPr>
          <a:xfrm>
            <a:off x="5929788" y="475207"/>
            <a:ext cx="2218804" cy="1109402"/>
            <a:chOff x="6013829" y="1145432"/>
            <a:chExt cx="2218804" cy="1109402"/>
          </a:xfrm>
        </p:grpSpPr>
        <p:pic>
          <p:nvPicPr>
            <p:cNvPr id="174" name="Google Shape;174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13829" y="1145432"/>
              <a:ext cx="2218804" cy="11094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5"/>
            <p:cNvSpPr txBox="1"/>
            <p:nvPr/>
          </p:nvSpPr>
          <p:spPr>
            <a:xfrm>
              <a:off x="6366041" y="1780219"/>
              <a:ext cx="10851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television</a:t>
              </a:r>
              <a:endParaRPr/>
            </a:p>
          </p:txBody>
        </p:sp>
      </p:grpSp>
      <p:grpSp>
        <p:nvGrpSpPr>
          <p:cNvPr id="176" name="Google Shape;176;p5"/>
          <p:cNvGrpSpPr/>
          <p:nvPr/>
        </p:nvGrpSpPr>
        <p:grpSpPr>
          <a:xfrm>
            <a:off x="3884626" y="1726542"/>
            <a:ext cx="1743492" cy="1555532"/>
            <a:chOff x="9296323" y="872841"/>
            <a:chExt cx="1743492" cy="1555532"/>
          </a:xfrm>
        </p:grpSpPr>
        <p:pic>
          <p:nvPicPr>
            <p:cNvPr id="177" name="Google Shape;177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296323" y="872841"/>
              <a:ext cx="1743492" cy="15555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5"/>
            <p:cNvSpPr txBox="1"/>
            <p:nvPr/>
          </p:nvSpPr>
          <p:spPr>
            <a:xfrm>
              <a:off x="10050899" y="1908440"/>
              <a:ext cx="5036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 D</a:t>
              </a:r>
              <a:endParaRPr/>
            </a:p>
          </p:txBody>
        </p:sp>
      </p:grpSp>
      <p:grpSp>
        <p:nvGrpSpPr>
          <p:cNvPr id="179" name="Google Shape;179;p5"/>
          <p:cNvGrpSpPr/>
          <p:nvPr/>
        </p:nvGrpSpPr>
        <p:grpSpPr>
          <a:xfrm>
            <a:off x="5838941" y="2204775"/>
            <a:ext cx="2693008" cy="1790365"/>
            <a:chOff x="8165059" y="3129587"/>
            <a:chExt cx="2693008" cy="1790365"/>
          </a:xfrm>
        </p:grpSpPr>
        <p:pic>
          <p:nvPicPr>
            <p:cNvPr id="180" name="Google Shape;180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165059" y="3129587"/>
              <a:ext cx="2693008" cy="17903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p5"/>
            <p:cNvSpPr txBox="1"/>
            <p:nvPr/>
          </p:nvSpPr>
          <p:spPr>
            <a:xfrm>
              <a:off x="9716767" y="3185518"/>
              <a:ext cx="83503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cutlery</a:t>
              </a:r>
              <a:endParaRPr/>
            </a:p>
          </p:txBody>
        </p:sp>
      </p:grpSp>
      <p:grpSp>
        <p:nvGrpSpPr>
          <p:cNvPr id="182" name="Google Shape;182;p5"/>
          <p:cNvGrpSpPr/>
          <p:nvPr/>
        </p:nvGrpSpPr>
        <p:grpSpPr>
          <a:xfrm>
            <a:off x="8723332" y="2906485"/>
            <a:ext cx="2362787" cy="1447207"/>
            <a:chOff x="4250563" y="2945162"/>
            <a:chExt cx="2362787" cy="1447207"/>
          </a:xfrm>
        </p:grpSpPr>
        <p:pic>
          <p:nvPicPr>
            <p:cNvPr id="183" name="Google Shape;183;p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250563" y="2945162"/>
              <a:ext cx="2362787" cy="1447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p5"/>
            <p:cNvSpPr txBox="1"/>
            <p:nvPr/>
          </p:nvSpPr>
          <p:spPr>
            <a:xfrm>
              <a:off x="5694447" y="2987451"/>
              <a:ext cx="8031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candle</a:t>
              </a:r>
              <a:endParaRPr/>
            </a:p>
          </p:txBody>
        </p:sp>
      </p:grpSp>
      <p:grpSp>
        <p:nvGrpSpPr>
          <p:cNvPr id="185" name="Google Shape;185;p5"/>
          <p:cNvGrpSpPr/>
          <p:nvPr/>
        </p:nvGrpSpPr>
        <p:grpSpPr>
          <a:xfrm>
            <a:off x="8685867" y="501883"/>
            <a:ext cx="2096354" cy="1775637"/>
            <a:chOff x="5400537" y="4690532"/>
            <a:chExt cx="2096354" cy="1775637"/>
          </a:xfrm>
        </p:grpSpPr>
        <p:pic>
          <p:nvPicPr>
            <p:cNvPr id="186" name="Google Shape;186;p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400537" y="4690532"/>
              <a:ext cx="2043899" cy="17756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p5"/>
            <p:cNvSpPr txBox="1"/>
            <p:nvPr/>
          </p:nvSpPr>
          <p:spPr>
            <a:xfrm>
              <a:off x="6749571" y="6096837"/>
              <a:ext cx="7473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Moon</a:t>
              </a:r>
              <a:endParaRPr/>
            </a:p>
          </p:txBody>
        </p:sp>
      </p:grpSp>
      <p:grpSp>
        <p:nvGrpSpPr>
          <p:cNvPr id="188" name="Google Shape;188;p5"/>
          <p:cNvGrpSpPr/>
          <p:nvPr/>
        </p:nvGrpSpPr>
        <p:grpSpPr>
          <a:xfrm>
            <a:off x="7732148" y="4775127"/>
            <a:ext cx="3088531" cy="1597350"/>
            <a:chOff x="8146125" y="4090284"/>
            <a:chExt cx="3088531" cy="1597350"/>
          </a:xfrm>
        </p:grpSpPr>
        <p:pic>
          <p:nvPicPr>
            <p:cNvPr id="189" name="Google Shape;189;p5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146125" y="4090284"/>
              <a:ext cx="3088531" cy="1597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Google Shape;190;p5"/>
            <p:cNvSpPr txBox="1"/>
            <p:nvPr/>
          </p:nvSpPr>
          <p:spPr>
            <a:xfrm>
              <a:off x="8146125" y="4108326"/>
              <a:ext cx="1142714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high-visability jacket</a:t>
              </a:r>
              <a:endParaRPr/>
            </a:p>
          </p:txBody>
        </p:sp>
      </p:grpSp>
      <p:grpSp>
        <p:nvGrpSpPr>
          <p:cNvPr id="191" name="Google Shape;191;p5"/>
          <p:cNvGrpSpPr/>
          <p:nvPr/>
        </p:nvGrpSpPr>
        <p:grpSpPr>
          <a:xfrm>
            <a:off x="4084926" y="4353692"/>
            <a:ext cx="2856835" cy="1868230"/>
            <a:chOff x="4084926" y="4353692"/>
            <a:chExt cx="2856835" cy="1868230"/>
          </a:xfrm>
        </p:grpSpPr>
        <p:pic>
          <p:nvPicPr>
            <p:cNvPr id="192" name="Google Shape;192;p5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084926" y="4353692"/>
              <a:ext cx="2856835" cy="18682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Google Shape;193;p5"/>
            <p:cNvSpPr txBox="1"/>
            <p:nvPr/>
          </p:nvSpPr>
          <p:spPr>
            <a:xfrm>
              <a:off x="4187580" y="4464022"/>
              <a:ext cx="12899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traffic lights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"/>
          <p:cNvSpPr txBox="1">
            <a:spLocks noGrp="1"/>
          </p:cNvSpPr>
          <p:nvPr>
            <p:ph type="body" idx="1"/>
          </p:nvPr>
        </p:nvSpPr>
        <p:spPr>
          <a:xfrm>
            <a:off x="838200" y="1338307"/>
            <a:ext cx="10515602" cy="48209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Explorify ‘Odd One Out’ on Light sources: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https://explorify.wellcome.ac.uk/en/activities/odd-one-out/sources-of-light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929"/>
              </a:buClr>
              <a:buSzPts val="2000"/>
              <a:buNone/>
            </a:pPr>
            <a:r>
              <a:rPr lang="en-GB" sz="20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Put your child’s observation skills to the test with these three sources of light.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929"/>
              </a:buClr>
              <a:buSzPts val="2000"/>
              <a:buNone/>
            </a:pPr>
            <a:r>
              <a:rPr lang="en-GB" sz="20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Show the three images and ask them to come up with as many similarities and differences as they can. If they get stuck, prompt them to think about: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92929"/>
              </a:buClr>
              <a:buSzPts val="1600"/>
              <a:buChar char="•"/>
            </a:pPr>
            <a:r>
              <a:rPr lang="en-GB" sz="16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appearance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92929"/>
              </a:buClr>
              <a:buSzPts val="1600"/>
              <a:buChar char="•"/>
            </a:pPr>
            <a:r>
              <a:rPr lang="en-GB" sz="16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what they do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92929"/>
              </a:buClr>
              <a:buSzPts val="1600"/>
              <a:buChar char="•"/>
            </a:pPr>
            <a:r>
              <a:rPr lang="en-GB" sz="16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where they might be found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solidFill>
                <a:srgbClr val="2929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929"/>
              </a:buClr>
              <a:buSzPts val="2000"/>
              <a:buChar char="•"/>
            </a:pPr>
            <a:r>
              <a:rPr lang="en-GB" sz="20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Then, everyone needs to decide which one is the odd one out and why.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2929"/>
              </a:buClr>
              <a:buSzPts val="2000"/>
              <a:buChar char="•"/>
            </a:pPr>
            <a:r>
              <a:rPr lang="en-GB" sz="20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Encourage a reason for every answer; there is no wrong answer!</a:t>
            </a:r>
            <a:endParaRPr/>
          </a:p>
        </p:txBody>
      </p:sp>
      <p:sp>
        <p:nvSpPr>
          <p:cNvPr id="200" name="Google Shape;200;p6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6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6"/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Find out more about light sources</a:t>
            </a:r>
            <a:endParaRPr/>
          </a:p>
        </p:txBody>
      </p:sp>
      <p:sp>
        <p:nvSpPr>
          <p:cNvPr id="203" name="Google Shape;203;p6"/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Which is the odd one out?</a:t>
            </a:r>
            <a:endParaRPr/>
          </a:p>
        </p:txBody>
      </p:sp>
      <p:sp>
        <p:nvSpPr>
          <p:cNvPr id="204" name="Google Shape;204;p6"/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(15 minutes)</a:t>
            </a:r>
            <a:endParaRPr/>
          </a:p>
        </p:txBody>
      </p:sp>
      <p:sp>
        <p:nvSpPr>
          <p:cNvPr id="205" name="Google Shape;205;p6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6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208" name="Google Shape;208;p6" descr="A picture containing drawing, ligh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6"/>
          <p:cNvSpPr txBox="1"/>
          <p:nvPr/>
        </p:nvSpPr>
        <p:spPr>
          <a:xfrm>
            <a:off x="177916" y="6445614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6" descr="A picture containing object, lit, orange, fron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24889" y="2995366"/>
            <a:ext cx="3338689" cy="1157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6" descr="A close up of a clock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9368" y="58854"/>
            <a:ext cx="1079500" cy="10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"/>
          <p:cNvSpPr txBox="1"/>
          <p:nvPr/>
        </p:nvSpPr>
        <p:spPr>
          <a:xfrm>
            <a:off x="648070" y="295184"/>
            <a:ext cx="10697592" cy="6400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Glossary of terms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bright: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an object is </a:t>
            </a: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bright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gives out or reflects much light.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dark </a:t>
            </a:r>
            <a:r>
              <a:rPr lang="en-GB" sz="28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(scientific)</a:t>
            </a: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Dark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absence of light.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dark </a:t>
            </a:r>
            <a:r>
              <a:rPr lang="en-GB" sz="28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(everyday)</a:t>
            </a: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little amount of light.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dull:</a:t>
            </a:r>
            <a:r>
              <a:rPr lang="en-GB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an object is </a:t>
            </a: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dull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not shiny or bright.</a:t>
            </a:r>
            <a:endParaRPr sz="2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light:</a:t>
            </a:r>
            <a:r>
              <a:rPr lang="en-GB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form of energy that makes it possible for eyes to see.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material: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Anything used for building or making something else.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shiny: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Reflecting or glowing with light.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surface:</a:t>
            </a: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outside limit or top layer of something.</a:t>
            </a:r>
            <a:endParaRPr sz="28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7"/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7" descr="A picture containing drawing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7"/>
          <p:cNvSpPr txBox="1"/>
          <p:nvPr/>
        </p:nvSpPr>
        <p:spPr>
          <a:xfrm>
            <a:off x="177916" y="6444733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"/>
          <p:cNvSpPr txBox="1"/>
          <p:nvPr/>
        </p:nvSpPr>
        <p:spPr>
          <a:xfrm>
            <a:off x="1979720" y="228599"/>
            <a:ext cx="7784976" cy="6400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 learning outcome for reviewing your work: </a:t>
            </a: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 can identify which objects are sources of light and which reflect light.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7" name="Google Shape;227;p8"/>
          <p:cNvGrpSpPr/>
          <p:nvPr/>
        </p:nvGrpSpPr>
        <p:grpSpPr>
          <a:xfrm>
            <a:off x="257452" y="328474"/>
            <a:ext cx="1544715" cy="2423604"/>
            <a:chOff x="257452" y="328474"/>
            <a:chExt cx="1544715" cy="2423604"/>
          </a:xfrm>
        </p:grpSpPr>
        <p:sp>
          <p:nvSpPr>
            <p:cNvPr id="228" name="Google Shape;228;p8"/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48132"/>
                <a:gd name="adj2" fmla="val 71658"/>
                <a:gd name="adj3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8"/>
            <p:cNvSpPr txBox="1"/>
            <p:nvPr/>
          </p:nvSpPr>
          <p:spPr>
            <a:xfrm>
              <a:off x="346229" y="390617"/>
              <a:ext cx="1453718" cy="2031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All of these are sources of light. Children may not think that the TV emits light, but most modern televisions use LEDs or LCD to produce light.</a:t>
              </a:r>
              <a:endParaRPr/>
            </a:p>
          </p:txBody>
        </p:sp>
      </p:grpSp>
      <p:grpSp>
        <p:nvGrpSpPr>
          <p:cNvPr id="230" name="Google Shape;230;p8"/>
          <p:cNvGrpSpPr/>
          <p:nvPr/>
        </p:nvGrpSpPr>
        <p:grpSpPr>
          <a:xfrm>
            <a:off x="257451" y="3588059"/>
            <a:ext cx="1544715" cy="2423604"/>
            <a:chOff x="257452" y="328474"/>
            <a:chExt cx="1544715" cy="2423604"/>
          </a:xfrm>
        </p:grpSpPr>
        <p:sp>
          <p:nvSpPr>
            <p:cNvPr id="231" name="Google Shape;231;p8"/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48132"/>
                <a:gd name="adj2" fmla="val 71658"/>
                <a:gd name="adj3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8"/>
            <p:cNvSpPr txBox="1"/>
            <p:nvPr/>
          </p:nvSpPr>
          <p:spPr>
            <a:xfrm>
              <a:off x="346229" y="390617"/>
              <a:ext cx="1367161" cy="2031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Sun and the candle are the two natural sources of light. The television and the traffic light are man-made sources of light.</a:t>
              </a:r>
              <a:endParaRPr/>
            </a:p>
          </p:txBody>
        </p:sp>
      </p:grpSp>
      <p:grpSp>
        <p:nvGrpSpPr>
          <p:cNvPr id="233" name="Google Shape;233;p8"/>
          <p:cNvGrpSpPr/>
          <p:nvPr/>
        </p:nvGrpSpPr>
        <p:grpSpPr>
          <a:xfrm>
            <a:off x="9853474" y="328474"/>
            <a:ext cx="1544715" cy="2423604"/>
            <a:chOff x="257452" y="328474"/>
            <a:chExt cx="1544715" cy="2423604"/>
          </a:xfrm>
        </p:grpSpPr>
        <p:sp>
          <p:nvSpPr>
            <p:cNvPr id="234" name="Google Shape;234;p8"/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45546"/>
                <a:gd name="adj2" fmla="val 73123"/>
                <a:gd name="adj3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8"/>
            <p:cNvSpPr txBox="1"/>
            <p:nvPr/>
          </p:nvSpPr>
          <p:spPr>
            <a:xfrm>
              <a:off x="346229" y="390617"/>
              <a:ext cx="1367161" cy="1600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Some children will think the Moon is a light source, but it actually reflects the light from the sun.</a:t>
              </a:r>
              <a:endParaRPr/>
            </a:p>
          </p:txBody>
        </p:sp>
      </p:grpSp>
      <p:grpSp>
        <p:nvGrpSpPr>
          <p:cNvPr id="236" name="Google Shape;236;p8"/>
          <p:cNvGrpSpPr/>
          <p:nvPr/>
        </p:nvGrpSpPr>
        <p:grpSpPr>
          <a:xfrm>
            <a:off x="9860154" y="3650202"/>
            <a:ext cx="1544715" cy="2423604"/>
            <a:chOff x="257452" y="328474"/>
            <a:chExt cx="1544715" cy="2423604"/>
          </a:xfrm>
        </p:grpSpPr>
        <p:sp>
          <p:nvSpPr>
            <p:cNvPr id="237" name="Google Shape;237;p8"/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45546"/>
                <a:gd name="adj2" fmla="val 73123"/>
                <a:gd name="adj3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8"/>
            <p:cNvSpPr txBox="1"/>
            <p:nvPr/>
          </p:nvSpPr>
          <p:spPr>
            <a:xfrm>
              <a:off x="346229" y="390617"/>
              <a:ext cx="1367161" cy="18158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All of these objects reflect light. High-vis</a:t>
              </a:r>
              <a:r>
                <a:rPr lang="en-GB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bility jackets are designed to reflect as much light as possible.</a:t>
              </a:r>
              <a:endParaRPr/>
            </a:p>
          </p:txBody>
        </p:sp>
      </p:grpSp>
      <p:sp>
        <p:nvSpPr>
          <p:cNvPr id="239" name="Google Shape;239;p8"/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8" descr="A picture containing drawing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8"/>
          <p:cNvSpPr txBox="1"/>
          <p:nvPr/>
        </p:nvSpPr>
        <p:spPr>
          <a:xfrm>
            <a:off x="159871" y="6444733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2" name="Google Shape;242;p8"/>
          <p:cNvGrpSpPr/>
          <p:nvPr/>
        </p:nvGrpSpPr>
        <p:grpSpPr>
          <a:xfrm>
            <a:off x="2065523" y="4068247"/>
            <a:ext cx="1574412" cy="1047968"/>
            <a:chOff x="3826125" y="1080722"/>
            <a:chExt cx="1574412" cy="1047968"/>
          </a:xfrm>
        </p:grpSpPr>
        <p:pic>
          <p:nvPicPr>
            <p:cNvPr id="243" name="Google Shape;243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26125" y="1080722"/>
              <a:ext cx="1574412" cy="10479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" name="Google Shape;244;p8"/>
            <p:cNvSpPr txBox="1"/>
            <p:nvPr/>
          </p:nvSpPr>
          <p:spPr>
            <a:xfrm>
              <a:off x="3983502" y="1723774"/>
              <a:ext cx="5341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Sun</a:t>
              </a:r>
              <a:endParaRPr/>
            </a:p>
          </p:txBody>
        </p:sp>
      </p:grpSp>
      <p:grpSp>
        <p:nvGrpSpPr>
          <p:cNvPr id="245" name="Google Shape;245;p8"/>
          <p:cNvGrpSpPr/>
          <p:nvPr/>
        </p:nvGrpSpPr>
        <p:grpSpPr>
          <a:xfrm>
            <a:off x="2824313" y="2895098"/>
            <a:ext cx="2218804" cy="1109402"/>
            <a:chOff x="6013829" y="1145432"/>
            <a:chExt cx="2218804" cy="1109402"/>
          </a:xfrm>
        </p:grpSpPr>
        <p:pic>
          <p:nvPicPr>
            <p:cNvPr id="246" name="Google Shape;246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13829" y="1145432"/>
              <a:ext cx="2218804" cy="11094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Google Shape;247;p8"/>
            <p:cNvSpPr txBox="1"/>
            <p:nvPr/>
          </p:nvSpPr>
          <p:spPr>
            <a:xfrm>
              <a:off x="6366041" y="1780219"/>
              <a:ext cx="10851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television</a:t>
              </a:r>
              <a:endParaRPr/>
            </a:p>
          </p:txBody>
        </p:sp>
      </p:grpSp>
      <p:grpSp>
        <p:nvGrpSpPr>
          <p:cNvPr id="248" name="Google Shape;248;p8"/>
          <p:cNvGrpSpPr/>
          <p:nvPr/>
        </p:nvGrpSpPr>
        <p:grpSpPr>
          <a:xfrm>
            <a:off x="5308783" y="2452585"/>
            <a:ext cx="2693008" cy="1790365"/>
            <a:chOff x="8165059" y="3129587"/>
            <a:chExt cx="2693008" cy="1790365"/>
          </a:xfrm>
        </p:grpSpPr>
        <p:pic>
          <p:nvPicPr>
            <p:cNvPr id="249" name="Google Shape;249;p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165059" y="3129587"/>
              <a:ext cx="2693008" cy="17903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Google Shape;250;p8"/>
            <p:cNvSpPr txBox="1"/>
            <p:nvPr/>
          </p:nvSpPr>
          <p:spPr>
            <a:xfrm>
              <a:off x="9716767" y="3185518"/>
              <a:ext cx="83503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cutlery</a:t>
              </a:r>
              <a:endParaRPr/>
            </a:p>
          </p:txBody>
        </p:sp>
      </p:grpSp>
      <p:grpSp>
        <p:nvGrpSpPr>
          <p:cNvPr id="251" name="Google Shape;251;p8"/>
          <p:cNvGrpSpPr/>
          <p:nvPr/>
        </p:nvGrpSpPr>
        <p:grpSpPr>
          <a:xfrm>
            <a:off x="2790797" y="4876566"/>
            <a:ext cx="2362787" cy="1447207"/>
            <a:chOff x="4250563" y="2945162"/>
            <a:chExt cx="2362787" cy="1447207"/>
          </a:xfrm>
        </p:grpSpPr>
        <p:pic>
          <p:nvPicPr>
            <p:cNvPr id="252" name="Google Shape;252;p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250563" y="2945162"/>
              <a:ext cx="2362787" cy="1447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3" name="Google Shape;253;p8"/>
            <p:cNvSpPr txBox="1"/>
            <p:nvPr/>
          </p:nvSpPr>
          <p:spPr>
            <a:xfrm>
              <a:off x="5694447" y="2987451"/>
              <a:ext cx="8031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candle</a:t>
              </a:r>
              <a:endParaRPr/>
            </a:p>
          </p:txBody>
        </p:sp>
      </p:grpSp>
      <p:grpSp>
        <p:nvGrpSpPr>
          <p:cNvPr id="254" name="Google Shape;254;p8"/>
          <p:cNvGrpSpPr/>
          <p:nvPr/>
        </p:nvGrpSpPr>
        <p:grpSpPr>
          <a:xfrm>
            <a:off x="6534804" y="715992"/>
            <a:ext cx="2096354" cy="1775637"/>
            <a:chOff x="5400537" y="4690532"/>
            <a:chExt cx="2096354" cy="1775637"/>
          </a:xfrm>
        </p:grpSpPr>
        <p:pic>
          <p:nvPicPr>
            <p:cNvPr id="255" name="Google Shape;255;p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400537" y="4690532"/>
              <a:ext cx="2043899" cy="17756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6" name="Google Shape;256;p8"/>
            <p:cNvSpPr txBox="1"/>
            <p:nvPr/>
          </p:nvSpPr>
          <p:spPr>
            <a:xfrm>
              <a:off x="6749571" y="6096837"/>
              <a:ext cx="7473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Moon</a:t>
              </a:r>
              <a:endParaRPr/>
            </a:p>
          </p:txBody>
        </p:sp>
      </p:grpSp>
      <p:grpSp>
        <p:nvGrpSpPr>
          <p:cNvPr id="257" name="Google Shape;257;p8"/>
          <p:cNvGrpSpPr/>
          <p:nvPr/>
        </p:nvGrpSpPr>
        <p:grpSpPr>
          <a:xfrm>
            <a:off x="6105471" y="4376146"/>
            <a:ext cx="3088531" cy="1597350"/>
            <a:chOff x="8146125" y="4090284"/>
            <a:chExt cx="3088531" cy="1597350"/>
          </a:xfrm>
        </p:grpSpPr>
        <p:pic>
          <p:nvPicPr>
            <p:cNvPr id="258" name="Google Shape;258;p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146125" y="4090284"/>
              <a:ext cx="3088531" cy="1597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9" name="Google Shape;259;p8"/>
            <p:cNvSpPr txBox="1"/>
            <p:nvPr/>
          </p:nvSpPr>
          <p:spPr>
            <a:xfrm>
              <a:off x="8146125" y="4108326"/>
              <a:ext cx="1142714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high-visability jacket</a:t>
              </a:r>
              <a:endParaRPr/>
            </a:p>
          </p:txBody>
        </p:sp>
      </p:grpSp>
      <p:grpSp>
        <p:nvGrpSpPr>
          <p:cNvPr id="260" name="Google Shape;260;p8"/>
          <p:cNvGrpSpPr/>
          <p:nvPr/>
        </p:nvGrpSpPr>
        <p:grpSpPr>
          <a:xfrm>
            <a:off x="2043191" y="967499"/>
            <a:ext cx="2856835" cy="1868230"/>
            <a:chOff x="4084926" y="4353692"/>
            <a:chExt cx="2856835" cy="1868230"/>
          </a:xfrm>
        </p:grpSpPr>
        <p:pic>
          <p:nvPicPr>
            <p:cNvPr id="261" name="Google Shape;261;p8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084926" y="4353692"/>
              <a:ext cx="2856835" cy="18682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2" name="Google Shape;262;p8"/>
            <p:cNvSpPr txBox="1"/>
            <p:nvPr/>
          </p:nvSpPr>
          <p:spPr>
            <a:xfrm>
              <a:off x="4187580" y="4464022"/>
              <a:ext cx="12899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traffic lights</a:t>
              </a:r>
              <a:endParaRPr/>
            </a:p>
          </p:txBody>
        </p:sp>
      </p:grpSp>
      <p:grpSp>
        <p:nvGrpSpPr>
          <p:cNvPr id="263" name="Google Shape;263;p8"/>
          <p:cNvGrpSpPr/>
          <p:nvPr/>
        </p:nvGrpSpPr>
        <p:grpSpPr>
          <a:xfrm>
            <a:off x="7824851" y="2603869"/>
            <a:ext cx="1743492" cy="1555532"/>
            <a:chOff x="9296323" y="872841"/>
            <a:chExt cx="1743492" cy="1555532"/>
          </a:xfrm>
        </p:grpSpPr>
        <p:pic>
          <p:nvPicPr>
            <p:cNvPr id="264" name="Google Shape;264;p8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296323" y="872841"/>
              <a:ext cx="1743492" cy="15555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5" name="Google Shape;265;p8"/>
            <p:cNvSpPr txBox="1"/>
            <p:nvPr/>
          </p:nvSpPr>
          <p:spPr>
            <a:xfrm>
              <a:off x="10050899" y="1908440"/>
              <a:ext cx="5036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 D</a:t>
              </a:r>
              <a:endParaRPr/>
            </a:p>
          </p:txBody>
        </p:sp>
      </p:grpSp>
      <p:sp>
        <p:nvSpPr>
          <p:cNvPr id="266" name="Google Shape;266;p8"/>
          <p:cNvSpPr/>
          <p:nvPr/>
        </p:nvSpPr>
        <p:spPr>
          <a:xfrm>
            <a:off x="1966212" y="877187"/>
            <a:ext cx="3328182" cy="5590124"/>
          </a:xfrm>
          <a:prstGeom prst="roundRect">
            <a:avLst>
              <a:gd name="adj" fmla="val 4117"/>
            </a:avLst>
          </a:prstGeom>
          <a:noFill/>
          <a:ln w="381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8"/>
          <p:cNvSpPr/>
          <p:nvPr/>
        </p:nvSpPr>
        <p:spPr>
          <a:xfrm>
            <a:off x="5505796" y="654737"/>
            <a:ext cx="4162808" cy="5590124"/>
          </a:xfrm>
          <a:prstGeom prst="roundRect">
            <a:avLst>
              <a:gd name="adj" fmla="val 4117"/>
            </a:avLst>
          </a:prstGeom>
          <a:noFill/>
          <a:ln w="381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A16988A4411D43993AF1AD54B21A42" ma:contentTypeVersion="18" ma:contentTypeDescription="Create a new document." ma:contentTypeScope="" ma:versionID="7d3cd43ba70f36fa3c37690c706d8f06">
  <xsd:schema xmlns:xsd="http://www.w3.org/2001/XMLSchema" xmlns:xs="http://www.w3.org/2001/XMLSchema" xmlns:p="http://schemas.microsoft.com/office/2006/metadata/properties" xmlns:ns2="595e4c87-8aad-4424-8d13-4e1a0ac8f772" xmlns:ns3="a06a9706-ad8f-4101-9ff4-bb1986540cca" targetNamespace="http://schemas.microsoft.com/office/2006/metadata/properties" ma:root="true" ma:fieldsID="98fd641a8cfad8eba1586fc43b07f76d" ns2:_="" ns3:_="">
    <xsd:import namespace="595e4c87-8aad-4424-8d13-4e1a0ac8f772"/>
    <xsd:import namespace="a06a9706-ad8f-4101-9ff4-bb1986540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e4c87-8aad-4424-8d13-4e1a0ac8f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860b5a-276f-4e20-a60a-049ecf2d2c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a9706-ad8f-4101-9ff4-bb1986540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8a0f90-a25b-428a-ba85-bf7ee30a594a}" ma:internalName="TaxCatchAll" ma:showField="CatchAllData" ma:web="a06a9706-ad8f-4101-9ff4-bb1986540c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6C75EF-3E25-455D-BCBD-84699F5CC40A}"/>
</file>

<file path=customXml/itemProps2.xml><?xml version="1.0" encoding="utf-8"?>
<ds:datastoreItem xmlns:ds="http://schemas.openxmlformats.org/officeDocument/2006/customXml" ds:itemID="{BFDF97C0-1AFC-472B-A2C6-116B9ED2D2E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864</Words>
  <Application>Microsoft Office PowerPoint</Application>
  <PresentationFormat>Widescreen</PresentationFormat>
  <Paragraphs>134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Lato Black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Wood</dc:creator>
  <cp:lastModifiedBy>Alistair Strayton</cp:lastModifiedBy>
  <cp:revision>1</cp:revision>
  <dcterms:created xsi:type="dcterms:W3CDTF">2020-03-28T09:27:35Z</dcterms:created>
  <dcterms:modified xsi:type="dcterms:W3CDTF">2020-04-18T14:31:17Z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0x010100ECDF125A2BE7EC4BBA5D53924D00436D</vt:lpwstr>
  </property>
</Properties>
</file>